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4747200" cy="32004000"/>
  <p:notesSz cx="35756850" cy="35756850"/>
  <p:defaultTextStyle>
    <a:defPPr>
      <a:defRPr lang="en-US"/>
    </a:defPPr>
    <a:lvl1pPr marL="0" algn="l" defTabSz="3814328" rtl="0" eaLnBrk="1" latinLnBrk="0" hangingPunct="1">
      <a:defRPr sz="7500" kern="1200">
        <a:solidFill>
          <a:schemeClr val="tx1"/>
        </a:solidFill>
        <a:latin typeface="+mn-lt"/>
        <a:ea typeface="+mn-ea"/>
        <a:cs typeface="+mn-cs"/>
      </a:defRPr>
    </a:lvl1pPr>
    <a:lvl2pPr marL="1907164" algn="l" defTabSz="3814328" rtl="0" eaLnBrk="1" latinLnBrk="0" hangingPunct="1">
      <a:defRPr sz="7500" kern="1200">
        <a:solidFill>
          <a:schemeClr val="tx1"/>
        </a:solidFill>
        <a:latin typeface="+mn-lt"/>
        <a:ea typeface="+mn-ea"/>
        <a:cs typeface="+mn-cs"/>
      </a:defRPr>
    </a:lvl2pPr>
    <a:lvl3pPr marL="3814328" algn="l" defTabSz="3814328" rtl="0" eaLnBrk="1" latinLnBrk="0" hangingPunct="1">
      <a:defRPr sz="7500" kern="1200">
        <a:solidFill>
          <a:schemeClr val="tx1"/>
        </a:solidFill>
        <a:latin typeface="+mn-lt"/>
        <a:ea typeface="+mn-ea"/>
        <a:cs typeface="+mn-cs"/>
      </a:defRPr>
    </a:lvl3pPr>
    <a:lvl4pPr marL="5721492" algn="l" defTabSz="3814328" rtl="0" eaLnBrk="1" latinLnBrk="0" hangingPunct="1">
      <a:defRPr sz="7500" kern="1200">
        <a:solidFill>
          <a:schemeClr val="tx1"/>
        </a:solidFill>
        <a:latin typeface="+mn-lt"/>
        <a:ea typeface="+mn-ea"/>
        <a:cs typeface="+mn-cs"/>
      </a:defRPr>
    </a:lvl4pPr>
    <a:lvl5pPr marL="7628656" algn="l" defTabSz="3814328" rtl="0" eaLnBrk="1" latinLnBrk="0" hangingPunct="1">
      <a:defRPr sz="7500" kern="1200">
        <a:solidFill>
          <a:schemeClr val="tx1"/>
        </a:solidFill>
        <a:latin typeface="+mn-lt"/>
        <a:ea typeface="+mn-ea"/>
        <a:cs typeface="+mn-cs"/>
      </a:defRPr>
    </a:lvl5pPr>
    <a:lvl6pPr marL="9535820" algn="l" defTabSz="3814328" rtl="0" eaLnBrk="1" latinLnBrk="0" hangingPunct="1">
      <a:defRPr sz="7500" kern="1200">
        <a:solidFill>
          <a:schemeClr val="tx1"/>
        </a:solidFill>
        <a:latin typeface="+mn-lt"/>
        <a:ea typeface="+mn-ea"/>
        <a:cs typeface="+mn-cs"/>
      </a:defRPr>
    </a:lvl6pPr>
    <a:lvl7pPr marL="11442984" algn="l" defTabSz="3814328" rtl="0" eaLnBrk="1" latinLnBrk="0" hangingPunct="1">
      <a:defRPr sz="7500" kern="1200">
        <a:solidFill>
          <a:schemeClr val="tx1"/>
        </a:solidFill>
        <a:latin typeface="+mn-lt"/>
        <a:ea typeface="+mn-ea"/>
        <a:cs typeface="+mn-cs"/>
      </a:defRPr>
    </a:lvl7pPr>
    <a:lvl8pPr marL="13350149" algn="l" defTabSz="3814328" rtl="0" eaLnBrk="1" latinLnBrk="0" hangingPunct="1">
      <a:defRPr sz="7500" kern="1200">
        <a:solidFill>
          <a:schemeClr val="tx1"/>
        </a:solidFill>
        <a:latin typeface="+mn-lt"/>
        <a:ea typeface="+mn-ea"/>
        <a:cs typeface="+mn-cs"/>
      </a:defRPr>
    </a:lvl8pPr>
    <a:lvl9pPr marL="15257313" algn="l" defTabSz="3814328"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72" y="1080"/>
      </p:cViewPr>
      <p:guideLst>
        <p:guide orient="horz" pos="10080"/>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9941986"/>
            <a:ext cx="2953512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5212080" y="18135600"/>
            <a:ext cx="24323040" cy="8178800"/>
          </a:xfrm>
        </p:spPr>
        <p:txBody>
          <a:bodyPr/>
          <a:lstStyle>
            <a:lvl1pPr marL="0" indent="0" algn="ctr">
              <a:buNone/>
              <a:defRPr>
                <a:solidFill>
                  <a:schemeClr val="tx1">
                    <a:tint val="75000"/>
                  </a:schemeClr>
                </a:solidFill>
              </a:defRPr>
            </a:lvl1pPr>
            <a:lvl2pPr marL="1907164" indent="0" algn="ctr">
              <a:buNone/>
              <a:defRPr>
                <a:solidFill>
                  <a:schemeClr val="tx1">
                    <a:tint val="75000"/>
                  </a:schemeClr>
                </a:solidFill>
              </a:defRPr>
            </a:lvl2pPr>
            <a:lvl3pPr marL="3814328" indent="0" algn="ctr">
              <a:buNone/>
              <a:defRPr>
                <a:solidFill>
                  <a:schemeClr val="tx1">
                    <a:tint val="75000"/>
                  </a:schemeClr>
                </a:solidFill>
              </a:defRPr>
            </a:lvl3pPr>
            <a:lvl4pPr marL="5721492" indent="0" algn="ctr">
              <a:buNone/>
              <a:defRPr>
                <a:solidFill>
                  <a:schemeClr val="tx1">
                    <a:tint val="75000"/>
                  </a:schemeClr>
                </a:solidFill>
              </a:defRPr>
            </a:lvl4pPr>
            <a:lvl5pPr marL="7628656" indent="0" algn="ctr">
              <a:buNone/>
              <a:defRPr>
                <a:solidFill>
                  <a:schemeClr val="tx1">
                    <a:tint val="75000"/>
                  </a:schemeClr>
                </a:solidFill>
              </a:defRPr>
            </a:lvl5pPr>
            <a:lvl6pPr marL="9535820" indent="0" algn="ctr">
              <a:buNone/>
              <a:defRPr>
                <a:solidFill>
                  <a:schemeClr val="tx1">
                    <a:tint val="75000"/>
                  </a:schemeClr>
                </a:solidFill>
              </a:defRPr>
            </a:lvl6pPr>
            <a:lvl7pPr marL="11442984" indent="0" algn="ctr">
              <a:buNone/>
              <a:defRPr>
                <a:solidFill>
                  <a:schemeClr val="tx1">
                    <a:tint val="75000"/>
                  </a:schemeClr>
                </a:solidFill>
              </a:defRPr>
            </a:lvl7pPr>
            <a:lvl8pPr marL="13350149" indent="0" algn="ctr">
              <a:buNone/>
              <a:defRPr>
                <a:solidFill>
                  <a:schemeClr val="tx1">
                    <a:tint val="75000"/>
                  </a:schemeClr>
                </a:solidFill>
              </a:defRPr>
            </a:lvl8pPr>
            <a:lvl9pPr marL="152573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7742B3-AF2C-4AC2-A2A2-85AC048BF8E5}"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6159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742B3-AF2C-4AC2-A2A2-85AC048BF8E5}"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402669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191720" y="1281646"/>
            <a:ext cx="7818120" cy="27307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7360" y="1281646"/>
            <a:ext cx="22875240" cy="27307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742B3-AF2C-4AC2-A2A2-85AC048BF8E5}"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13989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742B3-AF2C-4AC2-A2A2-85AC048BF8E5}"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61042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4789" y="20565536"/>
            <a:ext cx="29535120" cy="6356350"/>
          </a:xfrm>
        </p:spPr>
        <p:txBody>
          <a:bodyPr anchor="t"/>
          <a:lstStyle>
            <a:lvl1pPr algn="l">
              <a:defRPr sz="16700" b="1" cap="all"/>
            </a:lvl1pPr>
          </a:lstStyle>
          <a:p>
            <a:r>
              <a:rPr lang="en-US" smtClean="0"/>
              <a:t>Click to edit Master title style</a:t>
            </a:r>
            <a:endParaRPr lang="en-US"/>
          </a:p>
        </p:txBody>
      </p:sp>
      <p:sp>
        <p:nvSpPr>
          <p:cNvPr id="3" name="Text Placeholder 2"/>
          <p:cNvSpPr>
            <a:spLocks noGrp="1"/>
          </p:cNvSpPr>
          <p:nvPr>
            <p:ph type="body" idx="1"/>
          </p:nvPr>
        </p:nvSpPr>
        <p:spPr>
          <a:xfrm>
            <a:off x="2744789" y="13564663"/>
            <a:ext cx="29535120" cy="7000873"/>
          </a:xfrm>
        </p:spPr>
        <p:txBody>
          <a:bodyPr anchor="b"/>
          <a:lstStyle>
            <a:lvl1pPr marL="0" indent="0">
              <a:buNone/>
              <a:defRPr sz="8300">
                <a:solidFill>
                  <a:schemeClr val="tx1">
                    <a:tint val="75000"/>
                  </a:schemeClr>
                </a:solidFill>
              </a:defRPr>
            </a:lvl1pPr>
            <a:lvl2pPr marL="1907164" indent="0">
              <a:buNone/>
              <a:defRPr sz="7500">
                <a:solidFill>
                  <a:schemeClr val="tx1">
                    <a:tint val="75000"/>
                  </a:schemeClr>
                </a:solidFill>
              </a:defRPr>
            </a:lvl2pPr>
            <a:lvl3pPr marL="3814328" indent="0">
              <a:buNone/>
              <a:defRPr sz="6700">
                <a:solidFill>
                  <a:schemeClr val="tx1">
                    <a:tint val="75000"/>
                  </a:schemeClr>
                </a:solidFill>
              </a:defRPr>
            </a:lvl3pPr>
            <a:lvl4pPr marL="5721492" indent="0">
              <a:buNone/>
              <a:defRPr sz="5800">
                <a:solidFill>
                  <a:schemeClr val="tx1">
                    <a:tint val="75000"/>
                  </a:schemeClr>
                </a:solidFill>
              </a:defRPr>
            </a:lvl4pPr>
            <a:lvl5pPr marL="7628656" indent="0">
              <a:buNone/>
              <a:defRPr sz="5800">
                <a:solidFill>
                  <a:schemeClr val="tx1">
                    <a:tint val="75000"/>
                  </a:schemeClr>
                </a:solidFill>
              </a:defRPr>
            </a:lvl5pPr>
            <a:lvl6pPr marL="9535820" indent="0">
              <a:buNone/>
              <a:defRPr sz="5800">
                <a:solidFill>
                  <a:schemeClr val="tx1">
                    <a:tint val="75000"/>
                  </a:schemeClr>
                </a:solidFill>
              </a:defRPr>
            </a:lvl6pPr>
            <a:lvl7pPr marL="11442984" indent="0">
              <a:buNone/>
              <a:defRPr sz="5800">
                <a:solidFill>
                  <a:schemeClr val="tx1">
                    <a:tint val="75000"/>
                  </a:schemeClr>
                </a:solidFill>
              </a:defRPr>
            </a:lvl7pPr>
            <a:lvl8pPr marL="13350149" indent="0">
              <a:buNone/>
              <a:defRPr sz="5800">
                <a:solidFill>
                  <a:schemeClr val="tx1">
                    <a:tint val="75000"/>
                  </a:schemeClr>
                </a:solidFill>
              </a:defRPr>
            </a:lvl8pPr>
            <a:lvl9pPr marL="15257313"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742B3-AF2C-4AC2-A2A2-85AC048BF8E5}"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63381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7360" y="7467602"/>
            <a:ext cx="15346680" cy="21121161"/>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663160" y="7467602"/>
            <a:ext cx="15346680" cy="21121161"/>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7742B3-AF2C-4AC2-A2A2-85AC048BF8E5}"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69439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37360" y="7163861"/>
            <a:ext cx="15352714" cy="2985556"/>
          </a:xfrm>
        </p:spPr>
        <p:txBody>
          <a:bodyPr anchor="b"/>
          <a:lstStyle>
            <a:lvl1pPr marL="0" indent="0">
              <a:buNone/>
              <a:defRPr sz="10000" b="1"/>
            </a:lvl1pPr>
            <a:lvl2pPr marL="1907164" indent="0">
              <a:buNone/>
              <a:defRPr sz="8300" b="1"/>
            </a:lvl2pPr>
            <a:lvl3pPr marL="3814328" indent="0">
              <a:buNone/>
              <a:defRPr sz="7500" b="1"/>
            </a:lvl3pPr>
            <a:lvl4pPr marL="5721492" indent="0">
              <a:buNone/>
              <a:defRPr sz="6700" b="1"/>
            </a:lvl4pPr>
            <a:lvl5pPr marL="7628656" indent="0">
              <a:buNone/>
              <a:defRPr sz="6700" b="1"/>
            </a:lvl5pPr>
            <a:lvl6pPr marL="9535820" indent="0">
              <a:buNone/>
              <a:defRPr sz="6700" b="1"/>
            </a:lvl6pPr>
            <a:lvl7pPr marL="11442984" indent="0">
              <a:buNone/>
              <a:defRPr sz="6700" b="1"/>
            </a:lvl7pPr>
            <a:lvl8pPr marL="13350149" indent="0">
              <a:buNone/>
              <a:defRPr sz="6700" b="1"/>
            </a:lvl8pPr>
            <a:lvl9pPr marL="15257313" indent="0">
              <a:buNone/>
              <a:defRPr sz="6700" b="1"/>
            </a:lvl9pPr>
          </a:lstStyle>
          <a:p>
            <a:pPr lvl="0"/>
            <a:r>
              <a:rPr lang="en-US" smtClean="0"/>
              <a:t>Click to edit Master text styles</a:t>
            </a:r>
          </a:p>
        </p:txBody>
      </p:sp>
      <p:sp>
        <p:nvSpPr>
          <p:cNvPr id="4" name="Content Placeholder 3"/>
          <p:cNvSpPr>
            <a:spLocks noGrp="1"/>
          </p:cNvSpPr>
          <p:nvPr>
            <p:ph sz="half" idx="2"/>
          </p:nvPr>
        </p:nvSpPr>
        <p:spPr>
          <a:xfrm>
            <a:off x="1737360" y="10149417"/>
            <a:ext cx="15352714" cy="18439344"/>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7651097" y="7163861"/>
            <a:ext cx="15358745" cy="2985556"/>
          </a:xfrm>
        </p:spPr>
        <p:txBody>
          <a:bodyPr anchor="b"/>
          <a:lstStyle>
            <a:lvl1pPr marL="0" indent="0">
              <a:buNone/>
              <a:defRPr sz="10000" b="1"/>
            </a:lvl1pPr>
            <a:lvl2pPr marL="1907164" indent="0">
              <a:buNone/>
              <a:defRPr sz="8300" b="1"/>
            </a:lvl2pPr>
            <a:lvl3pPr marL="3814328" indent="0">
              <a:buNone/>
              <a:defRPr sz="7500" b="1"/>
            </a:lvl3pPr>
            <a:lvl4pPr marL="5721492" indent="0">
              <a:buNone/>
              <a:defRPr sz="6700" b="1"/>
            </a:lvl4pPr>
            <a:lvl5pPr marL="7628656" indent="0">
              <a:buNone/>
              <a:defRPr sz="6700" b="1"/>
            </a:lvl5pPr>
            <a:lvl6pPr marL="9535820" indent="0">
              <a:buNone/>
              <a:defRPr sz="6700" b="1"/>
            </a:lvl6pPr>
            <a:lvl7pPr marL="11442984" indent="0">
              <a:buNone/>
              <a:defRPr sz="6700" b="1"/>
            </a:lvl7pPr>
            <a:lvl8pPr marL="13350149" indent="0">
              <a:buNone/>
              <a:defRPr sz="6700" b="1"/>
            </a:lvl8pPr>
            <a:lvl9pPr marL="15257313" indent="0">
              <a:buNone/>
              <a:defRPr sz="6700" b="1"/>
            </a:lvl9pPr>
          </a:lstStyle>
          <a:p>
            <a:pPr lvl="0"/>
            <a:r>
              <a:rPr lang="en-US" smtClean="0"/>
              <a:t>Click to edit Master text styles</a:t>
            </a:r>
          </a:p>
        </p:txBody>
      </p:sp>
      <p:sp>
        <p:nvSpPr>
          <p:cNvPr id="6" name="Content Placeholder 5"/>
          <p:cNvSpPr>
            <a:spLocks noGrp="1"/>
          </p:cNvSpPr>
          <p:nvPr>
            <p:ph sz="quarter" idx="4"/>
          </p:nvPr>
        </p:nvSpPr>
        <p:spPr>
          <a:xfrm>
            <a:off x="17651097" y="10149417"/>
            <a:ext cx="15358745" cy="18439344"/>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742B3-AF2C-4AC2-A2A2-85AC048BF8E5}" type="datetimeFigureOut">
              <a:rPr lang="en-US" smtClean="0"/>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403619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742B3-AF2C-4AC2-A2A2-85AC048BF8E5}" type="datetimeFigureOut">
              <a:rPr lang="en-US" smtClean="0"/>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5185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742B3-AF2C-4AC2-A2A2-85AC048BF8E5}" type="datetimeFigureOut">
              <a:rPr lang="en-US" smtClean="0"/>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78171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7362" y="1274233"/>
            <a:ext cx="11431589" cy="5422900"/>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13585190" y="1274236"/>
            <a:ext cx="19424650" cy="27314527"/>
          </a:xfrm>
        </p:spPr>
        <p:txBody>
          <a:bodyPr/>
          <a:lstStyle>
            <a:lvl1pPr>
              <a:defRPr sz="13300"/>
            </a:lvl1pPr>
            <a:lvl2pPr>
              <a:defRPr sz="11700"/>
            </a:lvl2pPr>
            <a:lvl3pPr>
              <a:defRPr sz="100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37362" y="6697136"/>
            <a:ext cx="11431589" cy="21891627"/>
          </a:xfrm>
        </p:spPr>
        <p:txBody>
          <a:bodyPr/>
          <a:lstStyle>
            <a:lvl1pPr marL="0" indent="0">
              <a:buNone/>
              <a:defRPr sz="5800"/>
            </a:lvl1pPr>
            <a:lvl2pPr marL="1907164" indent="0">
              <a:buNone/>
              <a:defRPr sz="5000"/>
            </a:lvl2pPr>
            <a:lvl3pPr marL="3814328" indent="0">
              <a:buNone/>
              <a:defRPr sz="4200"/>
            </a:lvl3pPr>
            <a:lvl4pPr marL="5721492" indent="0">
              <a:buNone/>
              <a:defRPr sz="3800"/>
            </a:lvl4pPr>
            <a:lvl5pPr marL="7628656" indent="0">
              <a:buNone/>
              <a:defRPr sz="3800"/>
            </a:lvl5pPr>
            <a:lvl6pPr marL="9535820" indent="0">
              <a:buNone/>
              <a:defRPr sz="3800"/>
            </a:lvl6pPr>
            <a:lvl7pPr marL="11442984" indent="0">
              <a:buNone/>
              <a:defRPr sz="3800"/>
            </a:lvl7pPr>
            <a:lvl8pPr marL="13350149" indent="0">
              <a:buNone/>
              <a:defRPr sz="3800"/>
            </a:lvl8pPr>
            <a:lvl9pPr marL="1525731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742B3-AF2C-4AC2-A2A2-85AC048BF8E5}"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155322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694" y="22402800"/>
            <a:ext cx="20848320" cy="2644777"/>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6810694" y="2859617"/>
            <a:ext cx="20848320" cy="19202400"/>
          </a:xfrm>
        </p:spPr>
        <p:txBody>
          <a:bodyPr/>
          <a:lstStyle>
            <a:lvl1pPr marL="0" indent="0">
              <a:buNone/>
              <a:defRPr sz="13300"/>
            </a:lvl1pPr>
            <a:lvl2pPr marL="1907164" indent="0">
              <a:buNone/>
              <a:defRPr sz="11700"/>
            </a:lvl2pPr>
            <a:lvl3pPr marL="3814328" indent="0">
              <a:buNone/>
              <a:defRPr sz="10000"/>
            </a:lvl3pPr>
            <a:lvl4pPr marL="5721492" indent="0">
              <a:buNone/>
              <a:defRPr sz="8300"/>
            </a:lvl4pPr>
            <a:lvl5pPr marL="7628656" indent="0">
              <a:buNone/>
              <a:defRPr sz="8300"/>
            </a:lvl5pPr>
            <a:lvl6pPr marL="9535820" indent="0">
              <a:buNone/>
              <a:defRPr sz="8300"/>
            </a:lvl6pPr>
            <a:lvl7pPr marL="11442984" indent="0">
              <a:buNone/>
              <a:defRPr sz="8300"/>
            </a:lvl7pPr>
            <a:lvl8pPr marL="13350149" indent="0">
              <a:buNone/>
              <a:defRPr sz="8300"/>
            </a:lvl8pPr>
            <a:lvl9pPr marL="15257313" indent="0">
              <a:buNone/>
              <a:defRPr sz="8300"/>
            </a:lvl9pPr>
          </a:lstStyle>
          <a:p>
            <a:endParaRPr lang="en-US"/>
          </a:p>
        </p:txBody>
      </p:sp>
      <p:sp>
        <p:nvSpPr>
          <p:cNvPr id="4" name="Text Placeholder 3"/>
          <p:cNvSpPr>
            <a:spLocks noGrp="1"/>
          </p:cNvSpPr>
          <p:nvPr>
            <p:ph type="body" sz="half" idx="2"/>
          </p:nvPr>
        </p:nvSpPr>
        <p:spPr>
          <a:xfrm>
            <a:off x="6810694" y="25047577"/>
            <a:ext cx="20848320" cy="3756023"/>
          </a:xfrm>
        </p:spPr>
        <p:txBody>
          <a:bodyPr/>
          <a:lstStyle>
            <a:lvl1pPr marL="0" indent="0">
              <a:buNone/>
              <a:defRPr sz="5800"/>
            </a:lvl1pPr>
            <a:lvl2pPr marL="1907164" indent="0">
              <a:buNone/>
              <a:defRPr sz="5000"/>
            </a:lvl2pPr>
            <a:lvl3pPr marL="3814328" indent="0">
              <a:buNone/>
              <a:defRPr sz="4200"/>
            </a:lvl3pPr>
            <a:lvl4pPr marL="5721492" indent="0">
              <a:buNone/>
              <a:defRPr sz="3800"/>
            </a:lvl4pPr>
            <a:lvl5pPr marL="7628656" indent="0">
              <a:buNone/>
              <a:defRPr sz="3800"/>
            </a:lvl5pPr>
            <a:lvl6pPr marL="9535820" indent="0">
              <a:buNone/>
              <a:defRPr sz="3800"/>
            </a:lvl6pPr>
            <a:lvl7pPr marL="11442984" indent="0">
              <a:buNone/>
              <a:defRPr sz="3800"/>
            </a:lvl7pPr>
            <a:lvl8pPr marL="13350149" indent="0">
              <a:buNone/>
              <a:defRPr sz="3800"/>
            </a:lvl8pPr>
            <a:lvl9pPr marL="1525731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742B3-AF2C-4AC2-A2A2-85AC048BF8E5}"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037C1-AF75-4C3B-A905-7CD56148600A}" type="slidenum">
              <a:rPr lang="en-US" smtClean="0"/>
              <a:t>‹#›</a:t>
            </a:fld>
            <a:endParaRPr lang="en-US"/>
          </a:p>
        </p:txBody>
      </p:sp>
    </p:spTree>
    <p:extLst>
      <p:ext uri="{BB962C8B-B14F-4D97-AF65-F5344CB8AC3E}">
        <p14:creationId xmlns:p14="http://schemas.microsoft.com/office/powerpoint/2010/main" val="282555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7360" y="1281644"/>
            <a:ext cx="31272480" cy="5334000"/>
          </a:xfrm>
          <a:prstGeom prst="rect">
            <a:avLst/>
          </a:prstGeom>
        </p:spPr>
        <p:txBody>
          <a:bodyPr vert="horz" lIns="381433" tIns="190716" rIns="381433" bIns="190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37360" y="7467602"/>
            <a:ext cx="31272480" cy="21121161"/>
          </a:xfrm>
          <a:prstGeom prst="rect">
            <a:avLst/>
          </a:prstGeom>
        </p:spPr>
        <p:txBody>
          <a:bodyPr vert="horz" lIns="381433" tIns="190716" rIns="381433" bIns="190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737360" y="29662969"/>
            <a:ext cx="8107680" cy="1703917"/>
          </a:xfrm>
          <a:prstGeom prst="rect">
            <a:avLst/>
          </a:prstGeom>
        </p:spPr>
        <p:txBody>
          <a:bodyPr vert="horz" lIns="381433" tIns="190716" rIns="381433" bIns="190716" rtlCol="0" anchor="ctr"/>
          <a:lstStyle>
            <a:lvl1pPr algn="l">
              <a:defRPr sz="5000">
                <a:solidFill>
                  <a:schemeClr val="tx1">
                    <a:tint val="75000"/>
                  </a:schemeClr>
                </a:solidFill>
              </a:defRPr>
            </a:lvl1pPr>
          </a:lstStyle>
          <a:p>
            <a:fld id="{0C7742B3-AF2C-4AC2-A2A2-85AC048BF8E5}" type="datetimeFigureOut">
              <a:rPr lang="en-US" smtClean="0"/>
              <a:t>3/13/2014</a:t>
            </a:fld>
            <a:endParaRPr lang="en-US"/>
          </a:p>
        </p:txBody>
      </p:sp>
      <p:sp>
        <p:nvSpPr>
          <p:cNvPr id="5" name="Footer Placeholder 4"/>
          <p:cNvSpPr>
            <a:spLocks noGrp="1"/>
          </p:cNvSpPr>
          <p:nvPr>
            <p:ph type="ftr" sz="quarter" idx="3"/>
          </p:nvPr>
        </p:nvSpPr>
        <p:spPr>
          <a:xfrm>
            <a:off x="11871960" y="29662969"/>
            <a:ext cx="11003280" cy="1703917"/>
          </a:xfrm>
          <a:prstGeom prst="rect">
            <a:avLst/>
          </a:prstGeom>
        </p:spPr>
        <p:txBody>
          <a:bodyPr vert="horz" lIns="381433" tIns="190716" rIns="381433" bIns="190716"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902160" y="29662969"/>
            <a:ext cx="8107680" cy="1703917"/>
          </a:xfrm>
          <a:prstGeom prst="rect">
            <a:avLst/>
          </a:prstGeom>
        </p:spPr>
        <p:txBody>
          <a:bodyPr vert="horz" lIns="381433" tIns="190716" rIns="381433" bIns="190716" rtlCol="0" anchor="ctr"/>
          <a:lstStyle>
            <a:lvl1pPr algn="r">
              <a:defRPr sz="5000">
                <a:solidFill>
                  <a:schemeClr val="tx1">
                    <a:tint val="75000"/>
                  </a:schemeClr>
                </a:solidFill>
              </a:defRPr>
            </a:lvl1pPr>
          </a:lstStyle>
          <a:p>
            <a:fld id="{4EB037C1-AF75-4C3B-A905-7CD56148600A}" type="slidenum">
              <a:rPr lang="en-US" smtClean="0"/>
              <a:t>‹#›</a:t>
            </a:fld>
            <a:endParaRPr lang="en-US"/>
          </a:p>
        </p:txBody>
      </p:sp>
    </p:spTree>
    <p:extLst>
      <p:ext uri="{BB962C8B-B14F-4D97-AF65-F5344CB8AC3E}">
        <p14:creationId xmlns:p14="http://schemas.microsoft.com/office/powerpoint/2010/main" val="160697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14328" rtl="0" eaLnBrk="1" latinLnBrk="0" hangingPunct="1">
        <a:spcBef>
          <a:spcPct val="0"/>
        </a:spcBef>
        <a:buNone/>
        <a:defRPr sz="18400" kern="1200">
          <a:solidFill>
            <a:schemeClr val="tx1"/>
          </a:solidFill>
          <a:latin typeface="+mj-lt"/>
          <a:ea typeface="+mj-ea"/>
          <a:cs typeface="+mj-cs"/>
        </a:defRPr>
      </a:lvl1pPr>
    </p:titleStyle>
    <p:bodyStyle>
      <a:lvl1pPr marL="1430373" indent="-1430373" algn="l" defTabSz="3814328" rtl="0" eaLnBrk="1" latinLnBrk="0" hangingPunct="1">
        <a:spcBef>
          <a:spcPct val="20000"/>
        </a:spcBef>
        <a:buFont typeface="Arial" pitchFamily="34" charset="0"/>
        <a:buChar char="•"/>
        <a:defRPr sz="13300" kern="1200">
          <a:solidFill>
            <a:schemeClr val="tx1"/>
          </a:solidFill>
          <a:latin typeface="+mn-lt"/>
          <a:ea typeface="+mn-ea"/>
          <a:cs typeface="+mn-cs"/>
        </a:defRPr>
      </a:lvl1pPr>
      <a:lvl2pPr marL="3099142" indent="-1191978" algn="l" defTabSz="3814328" rtl="0" eaLnBrk="1" latinLnBrk="0" hangingPunct="1">
        <a:spcBef>
          <a:spcPct val="20000"/>
        </a:spcBef>
        <a:buFont typeface="Arial" pitchFamily="34" charset="0"/>
        <a:buChar char="–"/>
        <a:defRPr sz="11700" kern="1200">
          <a:solidFill>
            <a:schemeClr val="tx1"/>
          </a:solidFill>
          <a:latin typeface="+mn-lt"/>
          <a:ea typeface="+mn-ea"/>
          <a:cs typeface="+mn-cs"/>
        </a:defRPr>
      </a:lvl2pPr>
      <a:lvl3pPr marL="4767910" indent="-953582" algn="l" defTabSz="3814328" rtl="0" eaLnBrk="1" latinLnBrk="0" hangingPunct="1">
        <a:spcBef>
          <a:spcPct val="20000"/>
        </a:spcBef>
        <a:buFont typeface="Arial" pitchFamily="34" charset="0"/>
        <a:buChar char="•"/>
        <a:defRPr sz="10000" kern="1200">
          <a:solidFill>
            <a:schemeClr val="tx1"/>
          </a:solidFill>
          <a:latin typeface="+mn-lt"/>
          <a:ea typeface="+mn-ea"/>
          <a:cs typeface="+mn-cs"/>
        </a:defRPr>
      </a:lvl3pPr>
      <a:lvl4pPr marL="6675074"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582238"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489402"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396567"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303731"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210895" indent="-953582" algn="l" defTabSz="3814328"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814328" rtl="0" eaLnBrk="1" latinLnBrk="0" hangingPunct="1">
        <a:defRPr sz="7500" kern="1200">
          <a:solidFill>
            <a:schemeClr val="tx1"/>
          </a:solidFill>
          <a:latin typeface="+mn-lt"/>
          <a:ea typeface="+mn-ea"/>
          <a:cs typeface="+mn-cs"/>
        </a:defRPr>
      </a:lvl1pPr>
      <a:lvl2pPr marL="1907164" algn="l" defTabSz="3814328" rtl="0" eaLnBrk="1" latinLnBrk="0" hangingPunct="1">
        <a:defRPr sz="7500" kern="1200">
          <a:solidFill>
            <a:schemeClr val="tx1"/>
          </a:solidFill>
          <a:latin typeface="+mn-lt"/>
          <a:ea typeface="+mn-ea"/>
          <a:cs typeface="+mn-cs"/>
        </a:defRPr>
      </a:lvl2pPr>
      <a:lvl3pPr marL="3814328" algn="l" defTabSz="3814328" rtl="0" eaLnBrk="1" latinLnBrk="0" hangingPunct="1">
        <a:defRPr sz="7500" kern="1200">
          <a:solidFill>
            <a:schemeClr val="tx1"/>
          </a:solidFill>
          <a:latin typeface="+mn-lt"/>
          <a:ea typeface="+mn-ea"/>
          <a:cs typeface="+mn-cs"/>
        </a:defRPr>
      </a:lvl3pPr>
      <a:lvl4pPr marL="5721492" algn="l" defTabSz="3814328" rtl="0" eaLnBrk="1" latinLnBrk="0" hangingPunct="1">
        <a:defRPr sz="7500" kern="1200">
          <a:solidFill>
            <a:schemeClr val="tx1"/>
          </a:solidFill>
          <a:latin typeface="+mn-lt"/>
          <a:ea typeface="+mn-ea"/>
          <a:cs typeface="+mn-cs"/>
        </a:defRPr>
      </a:lvl4pPr>
      <a:lvl5pPr marL="7628656" algn="l" defTabSz="3814328" rtl="0" eaLnBrk="1" latinLnBrk="0" hangingPunct="1">
        <a:defRPr sz="7500" kern="1200">
          <a:solidFill>
            <a:schemeClr val="tx1"/>
          </a:solidFill>
          <a:latin typeface="+mn-lt"/>
          <a:ea typeface="+mn-ea"/>
          <a:cs typeface="+mn-cs"/>
        </a:defRPr>
      </a:lvl5pPr>
      <a:lvl6pPr marL="9535820" algn="l" defTabSz="3814328" rtl="0" eaLnBrk="1" latinLnBrk="0" hangingPunct="1">
        <a:defRPr sz="7500" kern="1200">
          <a:solidFill>
            <a:schemeClr val="tx1"/>
          </a:solidFill>
          <a:latin typeface="+mn-lt"/>
          <a:ea typeface="+mn-ea"/>
          <a:cs typeface="+mn-cs"/>
        </a:defRPr>
      </a:lvl6pPr>
      <a:lvl7pPr marL="11442984" algn="l" defTabSz="3814328" rtl="0" eaLnBrk="1" latinLnBrk="0" hangingPunct="1">
        <a:defRPr sz="7500" kern="1200">
          <a:solidFill>
            <a:schemeClr val="tx1"/>
          </a:solidFill>
          <a:latin typeface="+mn-lt"/>
          <a:ea typeface="+mn-ea"/>
          <a:cs typeface="+mn-cs"/>
        </a:defRPr>
      </a:lvl7pPr>
      <a:lvl8pPr marL="13350149" algn="l" defTabSz="3814328" rtl="0" eaLnBrk="1" latinLnBrk="0" hangingPunct="1">
        <a:defRPr sz="7500" kern="1200">
          <a:solidFill>
            <a:schemeClr val="tx1"/>
          </a:solidFill>
          <a:latin typeface="+mn-lt"/>
          <a:ea typeface="+mn-ea"/>
          <a:cs typeface="+mn-cs"/>
        </a:defRPr>
      </a:lvl8pPr>
      <a:lvl9pPr marL="15257313" algn="l" defTabSz="3814328"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hyperlink" Target="https://mail01.ndc.nasa.gov/owa/redir.aspx?C=h_RvY-Eg5kSiPi5zhnCJLga9xwDKwM9IQID3xPPvrxOXjqnTHNaKwRMORIxyDTgkOLXBKcRy26E.&amp;URL=mailto:Judith.h.allton@nasa.gov" TargetMode="External"/><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2420600" y="4356893"/>
            <a:ext cx="20942773" cy="1446450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098000" y="12420600"/>
            <a:ext cx="11811000" cy="17902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47800" y="19326684"/>
            <a:ext cx="18410861" cy="123725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68500" y="2774356"/>
            <a:ext cx="8705850" cy="1604704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allton\Documents\60000-0-1-2MS5X2aftercleavesColorStre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22686" y="15316200"/>
            <a:ext cx="8305800" cy="4634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jallton\Documents\60000-0-1-2MS5X2aftercleavesContrastEnhanc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8872" y="21007235"/>
            <a:ext cx="8358189" cy="4664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C:\Users\JUDY\XFER\Pictures\J-WORK\60000-silicon-false-color.jpg"/>
          <p:cNvPicPr/>
          <p:nvPr/>
        </p:nvPicPr>
        <p:blipFill>
          <a:blip r:embed="rId4" cstate="print"/>
          <a:srcRect/>
          <a:stretch>
            <a:fillRect/>
          </a:stretch>
        </p:blipFill>
        <p:spPr bwMode="auto">
          <a:xfrm>
            <a:off x="2235200" y="14020800"/>
            <a:ext cx="5270500" cy="3358827"/>
          </a:xfrm>
          <a:prstGeom prst="rect">
            <a:avLst/>
          </a:prstGeom>
          <a:noFill/>
          <a:ln w="9525">
            <a:solidFill>
              <a:schemeClr val="tx1"/>
            </a:solidFill>
            <a:miter lim="800000"/>
            <a:headEnd/>
            <a:tailEnd/>
          </a:ln>
        </p:spPr>
      </p:pic>
      <p:pic>
        <p:nvPicPr>
          <p:cNvPr id="1029" name="Picture 5" descr="C:\Users\jallton\Documents\2012 target temp pics\60000MS50XMS1hires.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7975" y="21362741"/>
            <a:ext cx="11277600" cy="461456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jallton\Documents\2012 target temp pics\60000MS20Xto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9895" y="21412200"/>
            <a:ext cx="4938042" cy="446884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jallton\Documents\2012 target temp pics\60000MS50XtoescratchRotat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9100" y="10553606"/>
            <a:ext cx="7531100" cy="7150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60000group5Xmosaic1edi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5050" y="7284520"/>
            <a:ext cx="3451225" cy="2697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5" name="Picture 11" descr="C:\Users\jallton\Documents\2008GENESIS\Laser_Scribe_target_2011\RedSpot50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750" y="28757563"/>
            <a:ext cx="3657600" cy="271303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C:\Users\jallton\Documents\2008GENESIS\Laser_Scribe_target_2011\ClipEdgeLayer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93891" y="7655206"/>
            <a:ext cx="2465509" cy="18287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9" name="Picture 15" descr="C:\Users\jallton\Documents\2008GENESIS\Laser_Scribe_target_2011\FilmLif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19749" y="7669766"/>
            <a:ext cx="2445879" cy="1814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C:\Users\jallton\Documents\2008GENESIS\Laser_Scribe_target_2011\ParticulateContaminatio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54000" y="7631669"/>
            <a:ext cx="2497240" cy="1852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1" name="Picture 17" descr="C:\Users\jallton\Documents\2008GENESIS\Laser_Scribe_target_2011\DOS 60000_pics for discussion\processed\BlisterDensityCompa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7825" y="26659458"/>
            <a:ext cx="71628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jallton\Documents\2008GENESIS\Laser_Scribe_target_2011\DOS 60000_pics for discussion\processed\60000B50X34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a:off x="1901824" y="26659457"/>
            <a:ext cx="4736045" cy="351574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43" name="Picture 19" descr="Z:\Working\Genesis\Curatorial_Orders\CO16265_image60000,0\DM6000M images\2-26-13 CO16265\processed\60000-0MS5X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58414" y="26798435"/>
            <a:ext cx="5564186" cy="28419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Z:\Working\Genesis\Curatorial_Orders\CO16265_image60000,0\DM6000M images\3-5-13 Brushing\processed\60000-0MS50X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861000" y="27546054"/>
            <a:ext cx="2034886" cy="1233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7" name="Picture 23" descr="Z:\Working\Genesis\Curatorial_Orders\CO16265_image60000,0\DM6000M images\3-5-13 Brushing\processed\60000-0MS50X8afterBrush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651200" y="27521266"/>
            <a:ext cx="1981200" cy="12831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838200"/>
            <a:ext cx="32308800" cy="1569660"/>
          </a:xfrm>
          <a:prstGeom prst="rect">
            <a:avLst/>
          </a:prstGeom>
          <a:noFill/>
        </p:spPr>
        <p:txBody>
          <a:bodyPr wrap="square" rtlCol="0">
            <a:spAutoFit/>
          </a:bodyPr>
          <a:lstStyle/>
          <a:p>
            <a:pPr algn="ctr"/>
            <a:r>
              <a:rPr lang="en-US" sz="4800" dirty="0" smtClean="0">
                <a:solidFill>
                  <a:srgbClr val="0070C0"/>
                </a:solidFill>
                <a:latin typeface="Cooper Black" pitchFamily="18" charset="0"/>
              </a:rPr>
              <a:t>RECENT OPTICAL AND SEM CHARACTERIZATION OF </a:t>
            </a:r>
          </a:p>
          <a:p>
            <a:pPr algn="ctr"/>
            <a:r>
              <a:rPr lang="en-US" sz="4800" dirty="0" smtClean="0">
                <a:solidFill>
                  <a:srgbClr val="0070C0"/>
                </a:solidFill>
                <a:latin typeface="Cooper Black" pitchFamily="18" charset="0"/>
              </a:rPr>
              <a:t>GENESIS SOLAR WIND CONCENTRATOR DIAMOND-ON-SILICON COLLECTOR</a:t>
            </a:r>
            <a:endParaRPr lang="en-US" sz="4800" dirty="0">
              <a:solidFill>
                <a:srgbClr val="0070C0"/>
              </a:solidFill>
              <a:latin typeface="Cooper Black" pitchFamily="18" charset="0"/>
            </a:endParaRPr>
          </a:p>
        </p:txBody>
      </p:sp>
      <p:sp>
        <p:nvSpPr>
          <p:cNvPr id="3" name="TextBox 2"/>
          <p:cNvSpPr txBox="1"/>
          <p:nvPr/>
        </p:nvSpPr>
        <p:spPr>
          <a:xfrm>
            <a:off x="11353800" y="2787233"/>
            <a:ext cx="13411200" cy="1569660"/>
          </a:xfrm>
          <a:prstGeom prst="rect">
            <a:avLst/>
          </a:prstGeom>
          <a:noFill/>
        </p:spPr>
        <p:txBody>
          <a:bodyPr wrap="square" rtlCol="0">
            <a:spAutoFit/>
          </a:bodyPr>
          <a:lstStyle/>
          <a:p>
            <a:r>
              <a:rPr lang="en-US" sz="2400" smtClean="0"/>
              <a:t> </a:t>
            </a:r>
            <a:r>
              <a:rPr lang="en-US" sz="2400" dirty="0"/>
              <a:t>J. H. Allton</a:t>
            </a:r>
            <a:r>
              <a:rPr lang="en-US" sz="2400" baseline="30000" dirty="0"/>
              <a:t>1</a:t>
            </a:r>
            <a:r>
              <a:rPr lang="en-US" sz="2400" dirty="0"/>
              <a:t> , M. C. Rodriguez</a:t>
            </a:r>
            <a:r>
              <a:rPr lang="en-US" sz="2400" baseline="30000" dirty="0"/>
              <a:t>2</a:t>
            </a:r>
            <a:r>
              <a:rPr lang="en-US" sz="2400" dirty="0"/>
              <a:t>, P. J. Burkett</a:t>
            </a:r>
            <a:r>
              <a:rPr lang="en-US" sz="2400" baseline="30000" dirty="0"/>
              <a:t>3</a:t>
            </a:r>
            <a:r>
              <a:rPr lang="en-US" sz="2400" dirty="0"/>
              <a:t>, D. K. Ross</a:t>
            </a:r>
            <a:r>
              <a:rPr lang="en-US" sz="2400" baseline="30000" dirty="0"/>
              <a:t>3</a:t>
            </a:r>
            <a:r>
              <a:rPr lang="en-US" sz="2400" dirty="0"/>
              <a:t> and C. P. Gonzalez</a:t>
            </a:r>
            <a:r>
              <a:rPr lang="en-US" sz="2400" baseline="30000" dirty="0"/>
              <a:t>3</a:t>
            </a:r>
            <a:r>
              <a:rPr lang="en-US" sz="2400" dirty="0"/>
              <a:t> and K. M. McNamara</a:t>
            </a:r>
            <a:r>
              <a:rPr lang="en-US" sz="2400" baseline="30000" dirty="0"/>
              <a:t>1</a:t>
            </a:r>
            <a:r>
              <a:rPr lang="en-US" sz="2400" dirty="0"/>
              <a:t>, </a:t>
            </a:r>
            <a:r>
              <a:rPr lang="en-US" sz="2400" baseline="30000" dirty="0"/>
              <a:t>1</a:t>
            </a:r>
            <a:r>
              <a:rPr lang="en-US" sz="2400" dirty="0"/>
              <a:t>NASA/Johnson Space Center, 2101 NASA Parkway, Mail Code KT, Houston, TX 77058, USA, </a:t>
            </a:r>
            <a:r>
              <a:rPr lang="en-US" sz="2400" u="sng" dirty="0">
                <a:hlinkClick r:id="rId18"/>
              </a:rPr>
              <a:t>Judith.h.allton@nasa.gov</a:t>
            </a:r>
            <a:r>
              <a:rPr lang="en-US" sz="2400" dirty="0"/>
              <a:t>, </a:t>
            </a:r>
            <a:r>
              <a:rPr lang="en-US" sz="2400" baseline="30000" dirty="0"/>
              <a:t>2 </a:t>
            </a:r>
            <a:r>
              <a:rPr lang="en-US" sz="2400" dirty="0"/>
              <a:t>ESGC  </a:t>
            </a:r>
            <a:r>
              <a:rPr lang="en-US" sz="2400" dirty="0" err="1"/>
              <a:t>Geocontrol</a:t>
            </a:r>
            <a:r>
              <a:rPr lang="en-US" sz="2400" dirty="0"/>
              <a:t> Systems- ESCG at NASA/JSC, </a:t>
            </a:r>
            <a:r>
              <a:rPr lang="en-US" sz="2400" baseline="30000" dirty="0"/>
              <a:t>3</a:t>
            </a:r>
            <a:r>
              <a:rPr lang="en-US" sz="2400" dirty="0"/>
              <a:t> Jacobs- ESCG at NASA /JSC.</a:t>
            </a:r>
          </a:p>
          <a:p>
            <a:endParaRPr lang="en-US" sz="2400" dirty="0"/>
          </a:p>
        </p:txBody>
      </p:sp>
      <p:sp>
        <p:nvSpPr>
          <p:cNvPr id="4" name="TextBox 3"/>
          <p:cNvSpPr txBox="1"/>
          <p:nvPr/>
        </p:nvSpPr>
        <p:spPr>
          <a:xfrm>
            <a:off x="2555875" y="2895600"/>
            <a:ext cx="7531100" cy="4708981"/>
          </a:xfrm>
          <a:prstGeom prst="rect">
            <a:avLst/>
          </a:prstGeom>
          <a:noFill/>
        </p:spPr>
        <p:txBody>
          <a:bodyPr wrap="square" rtlCol="0">
            <a:spAutoFit/>
          </a:bodyPr>
          <a:lstStyle/>
          <a:p>
            <a:pPr algn="ctr"/>
            <a:r>
              <a:rPr lang="en-US" sz="3600" b="1" dirty="0" smtClean="0"/>
              <a:t>Introduction</a:t>
            </a:r>
          </a:p>
          <a:p>
            <a:r>
              <a:rPr lang="en-US" sz="2400" dirty="0" smtClean="0"/>
              <a:t>One </a:t>
            </a:r>
            <a:r>
              <a:rPr lang="en-US" sz="2400" dirty="0"/>
              <a:t>of the 4 Genesis solar wind concentrator collectors was a silicon substrate coated with diamond-like carbon (DLC) in which to capture solar wind.  This material was designed for analysis of solar nitrogen and noble gases [1, 2].  This particular collector fractured during landing, but about 80% of the surface was recovered, including a large piece which was subdivided in 2012 [3, 4, 5].  The optical and SEM imaging and analysis described below supports the subdivision and allocation of the diamond-on-silicon (DOS) concentrator collector.</a:t>
            </a:r>
          </a:p>
          <a:p>
            <a:endParaRPr lang="en-US" sz="2400" dirty="0"/>
          </a:p>
        </p:txBody>
      </p:sp>
      <p:sp>
        <p:nvSpPr>
          <p:cNvPr id="5" name="TextBox 4"/>
          <p:cNvSpPr txBox="1"/>
          <p:nvPr/>
        </p:nvSpPr>
        <p:spPr>
          <a:xfrm>
            <a:off x="2305050" y="10206987"/>
            <a:ext cx="7048500" cy="3046988"/>
          </a:xfrm>
          <a:prstGeom prst="rect">
            <a:avLst/>
          </a:prstGeom>
          <a:noFill/>
        </p:spPr>
        <p:txBody>
          <a:bodyPr wrap="square" rtlCol="0">
            <a:spAutoFit/>
          </a:bodyPr>
          <a:lstStyle/>
          <a:p>
            <a:r>
              <a:rPr lang="en-US" sz="2400" dirty="0" smtClean="0"/>
              <a:t>Sample 60000 is the largest </a:t>
            </a:r>
            <a:r>
              <a:rPr lang="en-US" sz="2400" dirty="0"/>
              <a:t>piece of the concentrator DOS collector, as recovered in Utah.  This piece was located at the focal point of the concentrator; thus, having the greatest concentration of solar ions.  Additionally, this piece had two areas inadvertently not covered by the carbon coating and, thus exposing the silicon to capture solar ions.  The exposed silicon, set up a potential opportunity to measure solar </a:t>
            </a:r>
            <a:r>
              <a:rPr lang="en-US" sz="2400" dirty="0" smtClean="0"/>
              <a:t>carbon.</a:t>
            </a:r>
            <a:endParaRPr lang="en-US" sz="2400" dirty="0"/>
          </a:p>
        </p:txBody>
      </p:sp>
      <p:sp>
        <p:nvSpPr>
          <p:cNvPr id="6" name="TextBox 5"/>
          <p:cNvSpPr txBox="1"/>
          <p:nvPr/>
        </p:nvSpPr>
        <p:spPr>
          <a:xfrm>
            <a:off x="12801600" y="4404479"/>
            <a:ext cx="12801600" cy="3139321"/>
          </a:xfrm>
          <a:prstGeom prst="rect">
            <a:avLst/>
          </a:prstGeom>
          <a:noFill/>
        </p:spPr>
        <p:txBody>
          <a:bodyPr wrap="square" rtlCol="0">
            <a:spAutoFit/>
          </a:bodyPr>
          <a:lstStyle/>
          <a:p>
            <a:r>
              <a:rPr lang="en-US" sz="3600" b="1" dirty="0"/>
              <a:t>Typical post-landing particulate </a:t>
            </a:r>
            <a:r>
              <a:rPr lang="en-US" sz="3600" b="1" dirty="0" smtClean="0"/>
              <a:t>contamination</a:t>
            </a:r>
            <a:endParaRPr lang="en-US" sz="3600" b="1" i="1" dirty="0"/>
          </a:p>
          <a:p>
            <a:r>
              <a:rPr lang="en-US" sz="2400" dirty="0" smtClean="0"/>
              <a:t>Optical </a:t>
            </a:r>
            <a:r>
              <a:rPr lang="en-US" sz="2400" dirty="0"/>
              <a:t>imaging of 60000 reveals glass microsphere shards and carbon fibers (both return capsule structural materials), dried droplets, miscellaneous fibers, smears and particles.  Near the frame attachments, on the silicon “heel” and “toe” surfaces, smears of gold-colored material are </a:t>
            </a:r>
            <a:r>
              <a:rPr lang="en-US" sz="2400" dirty="0" smtClean="0"/>
              <a:t>noted.  </a:t>
            </a:r>
            <a:r>
              <a:rPr lang="en-US" sz="2400" dirty="0"/>
              <a:t>A brief survey of  related fragment, 60737, was undertaken via SEM (JEOL 7600F).  Most abundant particles were gold (with nickel and/or aluminum) and </a:t>
            </a:r>
            <a:r>
              <a:rPr lang="en-US" sz="2400" dirty="0" err="1"/>
              <a:t>GaZnAl</a:t>
            </a:r>
            <a:r>
              <a:rPr lang="en-US" sz="2400" dirty="0"/>
              <a:t>-oxide bearing paint.  Less abundant particles consisted of silicate glass, germanium metal, stainless steel, and terrestrial soil.</a:t>
            </a:r>
          </a:p>
          <a:p>
            <a:endParaRPr lang="en-US" sz="1800" dirty="0"/>
          </a:p>
        </p:txBody>
      </p:sp>
      <p:sp>
        <p:nvSpPr>
          <p:cNvPr id="8" name="TextBox 7"/>
          <p:cNvSpPr txBox="1"/>
          <p:nvPr/>
        </p:nvSpPr>
        <p:spPr>
          <a:xfrm>
            <a:off x="1876425" y="19525072"/>
            <a:ext cx="17402176" cy="1754326"/>
          </a:xfrm>
          <a:prstGeom prst="rect">
            <a:avLst/>
          </a:prstGeom>
          <a:noFill/>
        </p:spPr>
        <p:txBody>
          <a:bodyPr wrap="square" rtlCol="0">
            <a:spAutoFit/>
          </a:bodyPr>
          <a:lstStyle/>
          <a:p>
            <a:r>
              <a:rPr lang="en-US" sz="3600" b="1" dirty="0"/>
              <a:t>Evidence of irradiation damage near focal point </a:t>
            </a:r>
            <a:r>
              <a:rPr lang="en-US" sz="3600" b="1" dirty="0" smtClean="0"/>
              <a:t>silicon</a:t>
            </a:r>
          </a:p>
          <a:p>
            <a:r>
              <a:rPr lang="en-US" sz="2400" dirty="0" smtClean="0"/>
              <a:t>Optical </a:t>
            </a:r>
            <a:r>
              <a:rPr lang="en-US" sz="2400" dirty="0"/>
              <a:t>imaging revealed a correlation of “blueness” and presence of bubble texture (Fig. 5).  No gradient was noted across “heel”.  Bubble texture is not observable on “toe”.  Estimated </a:t>
            </a:r>
            <a:r>
              <a:rPr lang="en-US" sz="2400" dirty="0" smtClean="0"/>
              <a:t>proton flux </a:t>
            </a:r>
            <a:r>
              <a:rPr lang="en-US" sz="2400" dirty="0"/>
              <a:t>gradient is </a:t>
            </a:r>
            <a:r>
              <a:rPr lang="en-US" sz="2400" dirty="0" smtClean="0"/>
              <a:t>20X </a:t>
            </a:r>
            <a:r>
              <a:rPr lang="en-US" sz="2400" dirty="0"/>
              <a:t>near focal point </a:t>
            </a:r>
            <a:r>
              <a:rPr lang="en-US" sz="2400" dirty="0" err="1"/>
              <a:t>vs</a:t>
            </a:r>
            <a:r>
              <a:rPr lang="en-US" sz="2400" dirty="0"/>
              <a:t> 6X near outer radius (Wiens, personal communication</a:t>
            </a:r>
            <a:r>
              <a:rPr lang="en-US" sz="2400" dirty="0" smtClean="0"/>
              <a:t>).  </a:t>
            </a:r>
            <a:endParaRPr lang="en-US" sz="1800" dirty="0"/>
          </a:p>
        </p:txBody>
      </p:sp>
      <p:sp>
        <p:nvSpPr>
          <p:cNvPr id="9" name="TextBox 8"/>
          <p:cNvSpPr txBox="1"/>
          <p:nvPr/>
        </p:nvSpPr>
        <p:spPr>
          <a:xfrm>
            <a:off x="23022686" y="13022893"/>
            <a:ext cx="9296400" cy="2492990"/>
          </a:xfrm>
          <a:prstGeom prst="rect">
            <a:avLst/>
          </a:prstGeom>
          <a:noFill/>
        </p:spPr>
        <p:txBody>
          <a:bodyPr wrap="square" rtlCol="0">
            <a:spAutoFit/>
          </a:bodyPr>
          <a:lstStyle/>
          <a:p>
            <a:r>
              <a:rPr lang="en-US" sz="3600" b="1" dirty="0"/>
              <a:t>Imaging after </a:t>
            </a:r>
            <a:r>
              <a:rPr lang="en-US" sz="3600" b="1" dirty="0" smtClean="0"/>
              <a:t>subdivision</a:t>
            </a:r>
            <a:endParaRPr lang="en-US" sz="3600" dirty="0"/>
          </a:p>
          <a:p>
            <a:r>
              <a:rPr lang="en-US" sz="2400" dirty="0" smtClean="0"/>
              <a:t>Solar </a:t>
            </a:r>
            <a:r>
              <a:rPr lang="en-US" sz="2400" dirty="0"/>
              <a:t>wind surface after subdivision by laser scribe/cleaving.  The subdivision process [4, 5] produces silicon/silicon oxide debris which gets onto the solar wind </a:t>
            </a:r>
            <a:r>
              <a:rPr lang="en-US" sz="2400" dirty="0" smtClean="0"/>
              <a:t>surface </a:t>
            </a:r>
            <a:r>
              <a:rPr lang="en-US" sz="2400" dirty="0"/>
              <a:t>and needs to be removed.  Further imaging of the subdivided surfaces is in progress.</a:t>
            </a:r>
          </a:p>
          <a:p>
            <a:endParaRPr lang="en-US" sz="2400" dirty="0"/>
          </a:p>
        </p:txBody>
      </p:sp>
      <p:sp>
        <p:nvSpPr>
          <p:cNvPr id="10" name="TextBox 9"/>
          <p:cNvSpPr txBox="1"/>
          <p:nvPr/>
        </p:nvSpPr>
        <p:spPr>
          <a:xfrm>
            <a:off x="20765628" y="30323135"/>
            <a:ext cx="12457572" cy="1200329"/>
          </a:xfrm>
          <a:prstGeom prst="rect">
            <a:avLst/>
          </a:prstGeom>
          <a:noFill/>
        </p:spPr>
        <p:txBody>
          <a:bodyPr wrap="square" rtlCol="0">
            <a:spAutoFit/>
          </a:bodyPr>
          <a:lstStyle/>
          <a:p>
            <a:r>
              <a:rPr lang="en-US" sz="1800" b="1" dirty="0"/>
              <a:t>References:</a:t>
            </a:r>
            <a:endParaRPr lang="en-US" sz="1800" dirty="0"/>
          </a:p>
          <a:p>
            <a:r>
              <a:rPr lang="en-US" sz="1800" dirty="0"/>
              <a:t>[1] </a:t>
            </a:r>
            <a:r>
              <a:rPr lang="en-US" sz="1800" dirty="0" err="1"/>
              <a:t>Nordholt</a:t>
            </a:r>
            <a:r>
              <a:rPr lang="en-US" sz="1800" dirty="0"/>
              <a:t> J. E. </a:t>
            </a:r>
            <a:r>
              <a:rPr lang="en-US" sz="1800" i="1" dirty="0"/>
              <a:t>et al </a:t>
            </a:r>
            <a:r>
              <a:rPr lang="en-US" sz="1800" dirty="0"/>
              <a:t>(2003) </a:t>
            </a:r>
            <a:r>
              <a:rPr lang="en-US" sz="1800" i="1" dirty="0"/>
              <a:t>Space Sci. Rev</a:t>
            </a:r>
            <a:r>
              <a:rPr lang="en-US" sz="1800" dirty="0"/>
              <a:t>., </a:t>
            </a:r>
            <a:r>
              <a:rPr lang="en-US" sz="1800" b="1" dirty="0"/>
              <a:t>105</a:t>
            </a:r>
            <a:r>
              <a:rPr lang="en-US" sz="1800" dirty="0"/>
              <a:t>, 561-599. [2] Jurewicz A. J. G. </a:t>
            </a:r>
            <a:r>
              <a:rPr lang="en-US" sz="1800" i="1" dirty="0"/>
              <a:t>et al</a:t>
            </a:r>
            <a:r>
              <a:rPr lang="en-US" sz="1800" dirty="0"/>
              <a:t>. (2003) </a:t>
            </a:r>
            <a:r>
              <a:rPr lang="en-US" sz="1800" i="1" dirty="0"/>
              <a:t>Spa. Sci. Rev.</a:t>
            </a:r>
            <a:r>
              <a:rPr lang="en-US" sz="1800" dirty="0"/>
              <a:t>, </a:t>
            </a:r>
            <a:r>
              <a:rPr lang="en-US" sz="1800" b="1" dirty="0"/>
              <a:t>105</a:t>
            </a:r>
            <a:r>
              <a:rPr lang="en-US" sz="1800" dirty="0"/>
              <a:t>, 535-560 (2002), [3] Rodriguez </a:t>
            </a:r>
            <a:r>
              <a:rPr lang="en-US" sz="1800" i="1" dirty="0"/>
              <a:t>et al</a:t>
            </a:r>
            <a:r>
              <a:rPr lang="en-US" sz="1800" dirty="0"/>
              <a:t> (2009) </a:t>
            </a:r>
            <a:r>
              <a:rPr lang="en-US" sz="1800" i="1" dirty="0"/>
              <a:t>LPS XL</a:t>
            </a:r>
            <a:r>
              <a:rPr lang="en-US" sz="1800" dirty="0"/>
              <a:t>, </a:t>
            </a:r>
            <a:r>
              <a:rPr lang="en-US" sz="1800" dirty="0" err="1"/>
              <a:t>Abst</a:t>
            </a:r>
            <a:r>
              <a:rPr lang="en-US" sz="1800" dirty="0"/>
              <a:t>. #1337, [4] Burkett, P. J. et al. (2013), </a:t>
            </a:r>
            <a:r>
              <a:rPr lang="en-US" sz="1800" i="1" dirty="0"/>
              <a:t>LPS XLIV</a:t>
            </a:r>
            <a:r>
              <a:rPr lang="en-US" sz="1800" dirty="0"/>
              <a:t> [5] Lauer H. V. </a:t>
            </a:r>
            <a:r>
              <a:rPr lang="en-US" sz="1800" i="1" dirty="0"/>
              <a:t>et al</a:t>
            </a:r>
            <a:r>
              <a:rPr lang="en-US" sz="1800" dirty="0"/>
              <a:t> (2013) </a:t>
            </a:r>
            <a:r>
              <a:rPr lang="en-US" sz="1800" i="1" dirty="0"/>
              <a:t>LPS XLIV</a:t>
            </a:r>
            <a:r>
              <a:rPr lang="en-US" sz="1800" dirty="0"/>
              <a:t>.</a:t>
            </a:r>
          </a:p>
          <a:p>
            <a:endParaRPr lang="en-US" sz="1800" dirty="0"/>
          </a:p>
        </p:txBody>
      </p:sp>
      <p:sp>
        <p:nvSpPr>
          <p:cNvPr id="11" name="TextBox 10"/>
          <p:cNvSpPr txBox="1"/>
          <p:nvPr/>
        </p:nvSpPr>
        <p:spPr>
          <a:xfrm>
            <a:off x="2232025" y="17550824"/>
            <a:ext cx="6877050" cy="923330"/>
          </a:xfrm>
          <a:prstGeom prst="rect">
            <a:avLst/>
          </a:prstGeom>
          <a:noFill/>
        </p:spPr>
        <p:txBody>
          <a:bodyPr wrap="square" rtlCol="0">
            <a:spAutoFit/>
          </a:bodyPr>
          <a:lstStyle/>
          <a:p>
            <a:r>
              <a:rPr lang="en-US" sz="1800" dirty="0" smtClean="0"/>
              <a:t>False </a:t>
            </a:r>
            <a:r>
              <a:rPr lang="en-US" sz="1800" dirty="0"/>
              <a:t>color image of DOS collector fragment 60000 mounted in frame and location of frame shadow.  Green areas show solar-wind-exposed silicon</a:t>
            </a:r>
            <a:r>
              <a:rPr lang="en-US" sz="1800" dirty="0" smtClean="0"/>
              <a:t>.  Quadrant is 3 mm on edge.</a:t>
            </a:r>
            <a:endParaRPr lang="en-US" sz="1800" dirty="0"/>
          </a:p>
        </p:txBody>
      </p:sp>
      <p:sp>
        <p:nvSpPr>
          <p:cNvPr id="12" name="TextBox 11"/>
          <p:cNvSpPr txBox="1"/>
          <p:nvPr/>
        </p:nvSpPr>
        <p:spPr>
          <a:xfrm>
            <a:off x="1968500" y="26060400"/>
            <a:ext cx="11137900" cy="646331"/>
          </a:xfrm>
          <a:prstGeom prst="rect">
            <a:avLst/>
          </a:prstGeom>
          <a:noFill/>
        </p:spPr>
        <p:txBody>
          <a:bodyPr wrap="square" rtlCol="0">
            <a:spAutoFit/>
          </a:bodyPr>
          <a:lstStyle/>
          <a:p>
            <a:r>
              <a:rPr lang="en-US" sz="1800" dirty="0"/>
              <a:t>Silicon “heel” showing frame shadow and gold-colored smears.</a:t>
            </a:r>
          </a:p>
          <a:p>
            <a:endParaRPr lang="en-US" sz="1800" dirty="0"/>
          </a:p>
        </p:txBody>
      </p:sp>
      <p:sp>
        <p:nvSpPr>
          <p:cNvPr id="13" name="TextBox 12"/>
          <p:cNvSpPr txBox="1"/>
          <p:nvPr/>
        </p:nvSpPr>
        <p:spPr>
          <a:xfrm>
            <a:off x="14287790" y="26060400"/>
            <a:ext cx="4850147" cy="646331"/>
          </a:xfrm>
          <a:prstGeom prst="rect">
            <a:avLst/>
          </a:prstGeom>
          <a:noFill/>
        </p:spPr>
        <p:txBody>
          <a:bodyPr wrap="square" rtlCol="0">
            <a:spAutoFit/>
          </a:bodyPr>
          <a:lstStyle/>
          <a:p>
            <a:r>
              <a:rPr lang="en-US" sz="1800" dirty="0"/>
              <a:t>Silicon “toe” showing gold-colored smear and debris.</a:t>
            </a:r>
          </a:p>
        </p:txBody>
      </p:sp>
      <p:sp>
        <p:nvSpPr>
          <p:cNvPr id="15" name="TextBox 14"/>
          <p:cNvSpPr txBox="1"/>
          <p:nvPr/>
        </p:nvSpPr>
        <p:spPr>
          <a:xfrm>
            <a:off x="6727825" y="28283101"/>
            <a:ext cx="8511595" cy="646331"/>
          </a:xfrm>
          <a:prstGeom prst="rect">
            <a:avLst/>
          </a:prstGeom>
          <a:noFill/>
        </p:spPr>
        <p:txBody>
          <a:bodyPr wrap="square" rtlCol="0">
            <a:spAutoFit/>
          </a:bodyPr>
          <a:lstStyle/>
          <a:p>
            <a:r>
              <a:rPr lang="en-US" sz="1800" dirty="0" smtClean="0"/>
              <a:t>Bubble </a:t>
            </a:r>
            <a:r>
              <a:rPr lang="en-US" sz="1800" dirty="0"/>
              <a:t>texture on blue areas of silicon  Bubble features are micrometer diameter.</a:t>
            </a:r>
          </a:p>
          <a:p>
            <a:endParaRPr lang="en-US" sz="1800" dirty="0"/>
          </a:p>
        </p:txBody>
      </p:sp>
      <p:sp>
        <p:nvSpPr>
          <p:cNvPr id="16" name="TextBox 15"/>
          <p:cNvSpPr txBox="1"/>
          <p:nvPr/>
        </p:nvSpPr>
        <p:spPr>
          <a:xfrm>
            <a:off x="1901824" y="30362604"/>
            <a:ext cx="4156125" cy="646331"/>
          </a:xfrm>
          <a:prstGeom prst="rect">
            <a:avLst/>
          </a:prstGeom>
          <a:noFill/>
        </p:spPr>
        <p:txBody>
          <a:bodyPr wrap="square" rtlCol="0">
            <a:spAutoFit/>
          </a:bodyPr>
          <a:lstStyle/>
          <a:p>
            <a:r>
              <a:rPr lang="en-US" sz="1800" dirty="0" smtClean="0"/>
              <a:t>Texture gradient across solar wind exposure boundary</a:t>
            </a:r>
            <a:r>
              <a:rPr lang="en-US" sz="1800" dirty="0"/>
              <a:t>. FOV is 220 </a:t>
            </a:r>
            <a:r>
              <a:rPr lang="en-US" sz="1800" dirty="0" smtClean="0"/>
              <a:t>µm.</a:t>
            </a:r>
            <a:endParaRPr lang="en-US" sz="1800" dirty="0"/>
          </a:p>
        </p:txBody>
      </p:sp>
      <p:sp>
        <p:nvSpPr>
          <p:cNvPr id="17" name="TextBox 16"/>
          <p:cNvSpPr txBox="1"/>
          <p:nvPr/>
        </p:nvSpPr>
        <p:spPr>
          <a:xfrm>
            <a:off x="10767888" y="30547270"/>
            <a:ext cx="5901028" cy="923330"/>
          </a:xfrm>
          <a:prstGeom prst="rect">
            <a:avLst/>
          </a:prstGeom>
          <a:noFill/>
        </p:spPr>
        <p:txBody>
          <a:bodyPr wrap="square" rtlCol="0">
            <a:spAutoFit/>
          </a:bodyPr>
          <a:lstStyle/>
          <a:p>
            <a:r>
              <a:rPr lang="en-US" sz="1800" dirty="0" smtClean="0"/>
              <a:t>Anomalous feature under clamp area during carbon deposition. Glass microsphere shard on left. “Radiation texture” on silicon. FOV is 220 µm.</a:t>
            </a:r>
            <a:endParaRPr lang="en-US" sz="1800" dirty="0"/>
          </a:p>
        </p:txBody>
      </p:sp>
      <p:sp>
        <p:nvSpPr>
          <p:cNvPr id="18" name="TextBox 17"/>
          <p:cNvSpPr txBox="1"/>
          <p:nvPr/>
        </p:nvSpPr>
        <p:spPr>
          <a:xfrm>
            <a:off x="22913908" y="19978817"/>
            <a:ext cx="8662988" cy="923330"/>
          </a:xfrm>
          <a:prstGeom prst="rect">
            <a:avLst/>
          </a:prstGeom>
          <a:noFill/>
        </p:spPr>
        <p:txBody>
          <a:bodyPr wrap="square" rtlCol="0">
            <a:spAutoFit/>
          </a:bodyPr>
          <a:lstStyle/>
          <a:p>
            <a:r>
              <a:rPr lang="en-US" sz="1800" dirty="0"/>
              <a:t>Fragment 60000 color-enhanced to show increased blueness of silicon areas near focal point, presumably due to irradiation.  The bright areas are silicon, called “heel” and “toe” of sock shape.</a:t>
            </a:r>
          </a:p>
        </p:txBody>
      </p:sp>
      <p:sp>
        <p:nvSpPr>
          <p:cNvPr id="19" name="TextBox 18"/>
          <p:cNvSpPr txBox="1"/>
          <p:nvPr/>
        </p:nvSpPr>
        <p:spPr>
          <a:xfrm>
            <a:off x="22928197" y="25902238"/>
            <a:ext cx="8610599" cy="369332"/>
          </a:xfrm>
          <a:prstGeom prst="rect">
            <a:avLst/>
          </a:prstGeom>
          <a:noFill/>
        </p:spPr>
        <p:txBody>
          <a:bodyPr wrap="square" rtlCol="0">
            <a:spAutoFit/>
          </a:bodyPr>
          <a:lstStyle/>
          <a:p>
            <a:r>
              <a:rPr lang="en-US" sz="1800" dirty="0" smtClean="0"/>
              <a:t>Fragment 60000 post subdivision contrast stretched to show debris from subdivision.</a:t>
            </a:r>
            <a:endParaRPr lang="en-US" sz="1800" dirty="0"/>
          </a:p>
        </p:txBody>
      </p:sp>
      <p:sp>
        <p:nvSpPr>
          <p:cNvPr id="20" name="TextBox 19"/>
          <p:cNvSpPr txBox="1"/>
          <p:nvPr/>
        </p:nvSpPr>
        <p:spPr>
          <a:xfrm>
            <a:off x="12951275" y="9503055"/>
            <a:ext cx="2497240" cy="646331"/>
          </a:xfrm>
          <a:prstGeom prst="rect">
            <a:avLst/>
          </a:prstGeom>
          <a:noFill/>
        </p:spPr>
        <p:txBody>
          <a:bodyPr wrap="square" rtlCol="0">
            <a:spAutoFit/>
          </a:bodyPr>
          <a:lstStyle/>
          <a:p>
            <a:r>
              <a:rPr lang="en-US" sz="1800" dirty="0" smtClean="0"/>
              <a:t>Crash-derived smear on DLC surface.</a:t>
            </a:r>
            <a:endParaRPr lang="en-US" sz="1800" dirty="0"/>
          </a:p>
        </p:txBody>
      </p:sp>
      <p:sp>
        <p:nvSpPr>
          <p:cNvPr id="21" name="TextBox 20"/>
          <p:cNvSpPr txBox="1"/>
          <p:nvPr/>
        </p:nvSpPr>
        <p:spPr>
          <a:xfrm>
            <a:off x="15574841" y="9503055"/>
            <a:ext cx="2465509" cy="646331"/>
          </a:xfrm>
          <a:prstGeom prst="rect">
            <a:avLst/>
          </a:prstGeom>
          <a:noFill/>
        </p:spPr>
        <p:txBody>
          <a:bodyPr wrap="square" rtlCol="0">
            <a:spAutoFit/>
          </a:bodyPr>
          <a:lstStyle/>
          <a:p>
            <a:r>
              <a:rPr lang="en-US" sz="1800" dirty="0" smtClean="0"/>
              <a:t>DLC layers at corner of clip mark.</a:t>
            </a:r>
            <a:endParaRPr lang="en-US" sz="1800" dirty="0"/>
          </a:p>
        </p:txBody>
      </p:sp>
      <p:sp>
        <p:nvSpPr>
          <p:cNvPr id="23" name="TextBox 22"/>
          <p:cNvSpPr txBox="1"/>
          <p:nvPr/>
        </p:nvSpPr>
        <p:spPr>
          <a:xfrm>
            <a:off x="18274336" y="9503055"/>
            <a:ext cx="3168651" cy="646331"/>
          </a:xfrm>
          <a:prstGeom prst="rect">
            <a:avLst/>
          </a:prstGeom>
          <a:noFill/>
        </p:spPr>
        <p:txBody>
          <a:bodyPr wrap="square" rtlCol="0">
            <a:spAutoFit/>
          </a:bodyPr>
          <a:lstStyle/>
          <a:p>
            <a:r>
              <a:rPr lang="en-US" sz="1800" dirty="0" smtClean="0"/>
              <a:t>Hole in DLC film with “radiation texture” on silicon.</a:t>
            </a:r>
            <a:endParaRPr lang="en-US" sz="1800" dirty="0"/>
          </a:p>
        </p:txBody>
      </p:sp>
      <p:sp>
        <p:nvSpPr>
          <p:cNvPr id="24" name="TextBox 23"/>
          <p:cNvSpPr txBox="1"/>
          <p:nvPr/>
        </p:nvSpPr>
        <p:spPr>
          <a:xfrm>
            <a:off x="13119100" y="17994868"/>
            <a:ext cx="7531100" cy="369332"/>
          </a:xfrm>
          <a:prstGeom prst="rect">
            <a:avLst/>
          </a:prstGeom>
          <a:noFill/>
        </p:spPr>
        <p:txBody>
          <a:bodyPr wrap="square" rtlCol="0">
            <a:spAutoFit/>
          </a:bodyPr>
          <a:lstStyle/>
          <a:p>
            <a:r>
              <a:rPr lang="en-US" sz="1800" dirty="0" smtClean="0"/>
              <a:t>Debris and smears on “toe” silicon area.  Gold may be from gold cross frame.</a:t>
            </a:r>
            <a:endParaRPr lang="en-US" sz="1800" dirty="0"/>
          </a:p>
        </p:txBody>
      </p:sp>
      <p:sp>
        <p:nvSpPr>
          <p:cNvPr id="25" name="TextBox 24"/>
          <p:cNvSpPr txBox="1"/>
          <p:nvPr/>
        </p:nvSpPr>
        <p:spPr>
          <a:xfrm>
            <a:off x="5972175" y="8957220"/>
            <a:ext cx="3790950" cy="923330"/>
          </a:xfrm>
          <a:prstGeom prst="rect">
            <a:avLst/>
          </a:prstGeom>
          <a:noFill/>
        </p:spPr>
        <p:txBody>
          <a:bodyPr wrap="square" rtlCol="0">
            <a:spAutoFit/>
          </a:bodyPr>
          <a:lstStyle/>
          <a:p>
            <a:r>
              <a:rPr lang="en-US" sz="1800" dirty="0" smtClean="0"/>
              <a:t>Diamond-on-silicon target recovered fragments.  Quadrant is 3 mm on edge.</a:t>
            </a:r>
            <a:endParaRPr lang="en-US" sz="1800" dirty="0"/>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88352" y="26781125"/>
            <a:ext cx="3657600" cy="20097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4788352" y="29032200"/>
            <a:ext cx="3728248" cy="646331"/>
          </a:xfrm>
          <a:prstGeom prst="rect">
            <a:avLst/>
          </a:prstGeom>
          <a:noFill/>
        </p:spPr>
        <p:txBody>
          <a:bodyPr wrap="square" rtlCol="0">
            <a:spAutoFit/>
          </a:bodyPr>
          <a:lstStyle/>
          <a:p>
            <a:r>
              <a:rPr lang="en-US" sz="1800" dirty="0" smtClean="0"/>
              <a:t>Silicon “toe” area exposed to solar wind is shown is dark blue.</a:t>
            </a:r>
            <a:endParaRPr lang="en-US" sz="1800" dirty="0"/>
          </a:p>
        </p:txBody>
      </p:sp>
      <p:sp>
        <p:nvSpPr>
          <p:cNvPr id="27" name="TextBox 26"/>
          <p:cNvSpPr txBox="1"/>
          <p:nvPr/>
        </p:nvSpPr>
        <p:spPr>
          <a:xfrm>
            <a:off x="28585287" y="29032200"/>
            <a:ext cx="4778086" cy="646331"/>
          </a:xfrm>
          <a:prstGeom prst="rect">
            <a:avLst/>
          </a:prstGeom>
          <a:noFill/>
        </p:spPr>
        <p:txBody>
          <a:bodyPr wrap="square" rtlCol="0">
            <a:spAutoFit/>
          </a:bodyPr>
          <a:lstStyle/>
          <a:p>
            <a:r>
              <a:rPr lang="en-US" sz="1800" dirty="0" smtClean="0"/>
              <a:t>Fragment 60000 just prior to last cut, removal of some laser-generated debris.</a:t>
            </a:r>
            <a:endParaRPr lang="en-US" sz="1800" dirty="0"/>
          </a:p>
        </p:txBody>
      </p:sp>
      <p:sp>
        <p:nvSpPr>
          <p:cNvPr id="41" name="Rectangle 40"/>
          <p:cNvSpPr/>
          <p:nvPr/>
        </p:nvSpPr>
        <p:spPr>
          <a:xfrm>
            <a:off x="22402800" y="7315200"/>
            <a:ext cx="9916286" cy="4876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2"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537286" y="9779136"/>
            <a:ext cx="3352800" cy="217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a:off x="28969751" y="8080719"/>
            <a:ext cx="2095501" cy="16750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22808147" y="8511912"/>
            <a:ext cx="3733800" cy="2862322"/>
          </a:xfrm>
          <a:prstGeom prst="rect">
            <a:avLst/>
          </a:prstGeom>
        </p:spPr>
        <p:txBody>
          <a:bodyPr wrap="square">
            <a:spAutoFit/>
          </a:bodyPr>
          <a:lstStyle/>
          <a:p>
            <a:endParaRPr lang="en-US" sz="1800" dirty="0"/>
          </a:p>
          <a:p>
            <a:r>
              <a:rPr lang="en-US" sz="1800" b="1" dirty="0"/>
              <a:t>Main contaminants: </a:t>
            </a:r>
          </a:p>
          <a:p>
            <a:r>
              <a:rPr lang="en-US" sz="1800" dirty="0"/>
              <a:t>gold metal ± Ni ± Al </a:t>
            </a:r>
          </a:p>
          <a:p>
            <a:r>
              <a:rPr lang="en-US" sz="1800" dirty="0" err="1"/>
              <a:t>GaZnAlO</a:t>
            </a:r>
            <a:r>
              <a:rPr lang="en-US" sz="1800" dirty="0"/>
              <a:t> bearing paint </a:t>
            </a:r>
            <a:endParaRPr lang="en-US" sz="1800" dirty="0" smtClean="0"/>
          </a:p>
          <a:p>
            <a:endParaRPr lang="en-US" sz="1800" dirty="0"/>
          </a:p>
          <a:p>
            <a:r>
              <a:rPr lang="en-US" sz="1800" b="1" dirty="0"/>
              <a:t>Minor contaminants </a:t>
            </a:r>
          </a:p>
          <a:p>
            <a:r>
              <a:rPr lang="en-US" sz="1800" dirty="0"/>
              <a:t>silicate glass </a:t>
            </a:r>
          </a:p>
          <a:p>
            <a:r>
              <a:rPr lang="en-US" sz="1800" dirty="0" err="1"/>
              <a:t>Ge</a:t>
            </a:r>
            <a:r>
              <a:rPr lang="en-US" sz="1800" dirty="0"/>
              <a:t> – metal </a:t>
            </a:r>
          </a:p>
          <a:p>
            <a:r>
              <a:rPr lang="en-US" sz="1800" dirty="0"/>
              <a:t>stainless steel </a:t>
            </a:r>
          </a:p>
          <a:p>
            <a:r>
              <a:rPr lang="en-US" sz="1800" dirty="0"/>
              <a:t>terrestrial soil particles </a:t>
            </a:r>
          </a:p>
        </p:txBody>
      </p:sp>
      <p:cxnSp>
        <p:nvCxnSpPr>
          <p:cNvPr id="33" name="Straight Arrow Connector 32"/>
          <p:cNvCxnSpPr/>
          <p:nvPr/>
        </p:nvCxnSpPr>
        <p:spPr>
          <a:xfrm flipH="1">
            <a:off x="27670886" y="9654912"/>
            <a:ext cx="1219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870286" y="7620000"/>
            <a:ext cx="5715000" cy="830997"/>
          </a:xfrm>
          <a:prstGeom prst="rect">
            <a:avLst/>
          </a:prstGeom>
          <a:noFill/>
        </p:spPr>
        <p:txBody>
          <a:bodyPr wrap="square" rtlCol="0">
            <a:spAutoFit/>
          </a:bodyPr>
          <a:lstStyle/>
          <a:p>
            <a:r>
              <a:rPr lang="en-US" sz="2400" b="1" dirty="0" smtClean="0"/>
              <a:t>SEM debris composition analyses on target piece 60737</a:t>
            </a:r>
            <a:endParaRPr lang="en-US" sz="2400" b="1" dirty="0"/>
          </a:p>
        </p:txBody>
      </p:sp>
    </p:spTree>
    <p:extLst>
      <p:ext uri="{BB962C8B-B14F-4D97-AF65-F5344CB8AC3E}">
        <p14:creationId xmlns:p14="http://schemas.microsoft.com/office/powerpoint/2010/main" val="3553683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855</Words>
  <Application>Microsoft Office PowerPoint</Application>
  <PresentationFormat>Custom</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Rodriguez, Melissa (JSC-KT)[Jacobs Technology, Inc.]</cp:lastModifiedBy>
  <cp:revision>31</cp:revision>
  <cp:lastPrinted>2013-03-14T19:57:01Z</cp:lastPrinted>
  <dcterms:created xsi:type="dcterms:W3CDTF">2013-03-11T20:50:40Z</dcterms:created>
  <dcterms:modified xsi:type="dcterms:W3CDTF">2014-03-13T17:42:49Z</dcterms:modified>
</cp:coreProperties>
</file>